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2022-12-08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5192" y="3933056"/>
            <a:ext cx="7772400" cy="1470025"/>
          </a:xfrm>
        </p:spPr>
        <p:txBody>
          <a:bodyPr>
            <a:normAutofit/>
          </a:bodyPr>
          <a:lstStyle/>
          <a:p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endParaRPr lang="pl-PL" sz="1400" dirty="0"/>
          </a:p>
        </p:txBody>
      </p:sp>
      <p:sp>
        <p:nvSpPr>
          <p:cNvPr id="4" name="Prostokąt 3"/>
          <p:cNvSpPr/>
          <p:nvPr/>
        </p:nvSpPr>
        <p:spPr>
          <a:xfrm>
            <a:off x="367978" y="307662"/>
            <a:ext cx="20882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  <a:t>KROK 1</a:t>
            </a:r>
          </a:p>
          <a:p>
            <a:pPr lvl="0" algn="ctr">
              <a:spcBef>
                <a:spcPct val="0"/>
              </a:spcBef>
            </a:pPr>
            <a: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  <a:t>Mieszkańcu pamiętaj </a:t>
            </a: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możesz złożyć tylko jeden wniosek na zakup węgla na preferencyjnych warunkach dla gospodarstwa domowego</a:t>
            </a:r>
          </a:p>
        </p:txBody>
      </p:sp>
      <p:sp>
        <p:nvSpPr>
          <p:cNvPr id="6" name="Prostokąt 5"/>
          <p:cNvSpPr/>
          <p:nvPr/>
        </p:nvSpPr>
        <p:spPr>
          <a:xfrm>
            <a:off x="367978" y="2404034"/>
            <a:ext cx="228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KROK 2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Złóż w dwóch egzemplarzach wersji papierowej wniosek o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preferencyjny zakup  węgla  do Miejskiego Ośrodka Pomocy Rodzinie ul. Sienkiewicza 16A w Piotrkowie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Trybunalskim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lub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elektronicznie  przez EPUAP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nie zapomnij podpisać go profilem zaufanym </a:t>
            </a:r>
            <a:endParaRPr lang="pl-PL" sz="1400" dirty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351438" y="5652489"/>
            <a:ext cx="228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KROK 3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Miejski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Ośrodek Pomocy Rodzinie dokona weryfikacji  twojego wniosku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2843808" y="95410"/>
            <a:ext cx="2880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KROK 4</a:t>
            </a:r>
          </a:p>
          <a:p>
            <a:pPr lvl="0" algn="ctr">
              <a:spcBef>
                <a:spcPct val="0"/>
              </a:spcBef>
            </a:pP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Po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weryfikacji otrzymasz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jeden egzemplarz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twojego wniosku wraz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z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potwierdzeniem  iż jesteś uprawniony do zakupu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węgla na preferencyjnych warunkach</a:t>
            </a:r>
            <a:endParaRPr lang="pl-PL" sz="1400" dirty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3732977" y="1706941"/>
            <a:ext cx="228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KROK 5</a:t>
            </a:r>
          </a:p>
          <a:p>
            <a:pPr algn="ctr"/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D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okonaj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zapłaty za węgiel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  <a:t>1850,00 zł/tonę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przelewem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na konto Urzędu Miasta Piotrkowa Trybunalskiego </a:t>
            </a:r>
            <a:endParaRPr lang="pl-PL" sz="1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ctr"/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 nr </a:t>
            </a:r>
            <a: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  <a:t>89 </a:t>
            </a: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1560 0013 2322 6887 8000 </a:t>
            </a:r>
            <a: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  <a:t>0167</a:t>
            </a:r>
            <a:br>
              <a:rPr lang="pl-PL" sz="1400" b="1" dirty="0" smtClean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lub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dokonaj </a:t>
            </a:r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wpłaty gotówką lub kartą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w kasie Urzędu Miasta  przy Pasażu Karola Rudowskiego 10 </a:t>
            </a:r>
            <a:endParaRPr lang="pl-PL" sz="1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ctr"/>
            <a:r>
              <a:rPr lang="pl-PL" sz="1400" dirty="0" smtClean="0">
                <a:solidFill>
                  <a:prstClr val="black"/>
                </a:solidFill>
                <a:ea typeface="+mj-ea"/>
                <a:cs typeface="+mj-cs"/>
              </a:rPr>
              <a:t>lub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ul. Szkolna 28</a:t>
            </a:r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3761699" y="4772886"/>
            <a:ext cx="2286000" cy="185897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l-PL" sz="1400" dirty="0" smtClean="0">
                <a:solidFill>
                  <a:prstClr val="black"/>
                </a:solidFill>
              </a:rPr>
              <a:t>KROK 6</a:t>
            </a:r>
          </a:p>
          <a:p>
            <a:pPr lvl="0" algn="ctr">
              <a:spcBef>
                <a:spcPct val="20000"/>
              </a:spcBef>
            </a:pPr>
            <a:r>
              <a:rPr lang="pl-PL" sz="1200" dirty="0" smtClean="0">
                <a:solidFill>
                  <a:prstClr val="black"/>
                </a:solidFill>
              </a:rPr>
              <a:t>Za </a:t>
            </a:r>
            <a:r>
              <a:rPr lang="pl-PL" sz="1200" dirty="0">
                <a:solidFill>
                  <a:prstClr val="black"/>
                </a:solidFill>
              </a:rPr>
              <a:t>dokonaną wpłatę otrzymasz </a:t>
            </a:r>
            <a:r>
              <a:rPr lang="pl-PL" sz="1200" dirty="0" smtClean="0">
                <a:solidFill>
                  <a:prstClr val="black"/>
                </a:solidFill>
              </a:rPr>
              <a:t>fakturę w  dwóch egzemplarzach. Oryginał dla Ciebie kopia dla składu węgla. </a:t>
            </a:r>
            <a:endParaRPr lang="pl-PL" sz="1200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pl-PL" sz="1200" dirty="0" smtClean="0">
                <a:solidFill>
                  <a:prstClr val="black"/>
                </a:solidFill>
              </a:rPr>
              <a:t>Mieszkańcu pamiętaj aby otrzymać fakturę musisz okazać się wnioskiem z pozytywną weryfikacją z MOPR</a:t>
            </a:r>
            <a:endParaRPr lang="pl-PL" sz="1200" dirty="0">
              <a:solidFill>
                <a:prstClr val="black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6519053" y="620688"/>
            <a:ext cx="2286000" cy="54538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KROK 7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Wykonaj telefon </a:t>
            </a:r>
          </a:p>
          <a:p>
            <a:pPr lvl="0" algn="ctr">
              <a:spcBef>
                <a:spcPct val="20000"/>
              </a:spcBef>
            </a:pPr>
            <a:r>
              <a:rPr lang="pl-PL" sz="1300" b="1" dirty="0" smtClean="0">
                <a:solidFill>
                  <a:prstClr val="black"/>
                </a:solidFill>
              </a:rPr>
              <a:t>44 645 16 05</a:t>
            </a:r>
          </a:p>
          <a:p>
            <a:pPr lvl="0" algn="ctr">
              <a:spcBef>
                <a:spcPct val="20000"/>
              </a:spcBef>
            </a:pPr>
            <a:r>
              <a:rPr lang="pl-PL" sz="1300" b="1" dirty="0" smtClean="0">
                <a:solidFill>
                  <a:prstClr val="black"/>
                </a:solidFill>
              </a:rPr>
              <a:t>44 645 16 03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do Elektrociepłowni Piotrków Trybunalski </a:t>
            </a:r>
          </a:p>
          <a:p>
            <a:pPr lvl="0" algn="ctr">
              <a:spcBef>
                <a:spcPct val="20000"/>
              </a:spcBef>
            </a:pPr>
            <a:r>
              <a:rPr lang="pl-PL" sz="1300" b="1" dirty="0" smtClean="0">
                <a:solidFill>
                  <a:prstClr val="black"/>
                </a:solidFill>
              </a:rPr>
              <a:t>i umów się na jego odbiór</a:t>
            </a:r>
            <a:r>
              <a:rPr lang="pl-PL" sz="1300" dirty="0" smtClean="0">
                <a:solidFill>
                  <a:prstClr val="black"/>
                </a:solidFill>
              </a:rPr>
              <a:t>.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Z otrzymaną fakturą i wnioskiem z poświadczeniem iż jesteś uprawniony do zakupu węgla udaj się do Elektrociepłowni Piotrków Trybunalski </a:t>
            </a:r>
            <a:br>
              <a:rPr lang="pl-PL" sz="1300" dirty="0" smtClean="0">
                <a:solidFill>
                  <a:prstClr val="black"/>
                </a:solidFill>
              </a:rPr>
            </a:br>
            <a:r>
              <a:rPr lang="pl-PL" sz="1300" dirty="0" smtClean="0">
                <a:solidFill>
                  <a:prstClr val="black"/>
                </a:solidFill>
              </a:rPr>
              <a:t>ul. Rolnicza 75. 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Tam  po okazaniu ww. dokumentów oraz dowodu osobistego będziesz mógł odebrać węgiel.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Jeżeli osobiście nie możesz odebrać węgla, odbierający w twoim imieniu musi posiadać upoważnienie (wzór dostępny na stronie Urzędu Miasta).</a:t>
            </a:r>
          </a:p>
          <a:p>
            <a:pPr lvl="0" algn="ctr">
              <a:spcBef>
                <a:spcPct val="20000"/>
              </a:spcBef>
            </a:pPr>
            <a:r>
              <a:rPr lang="pl-PL" sz="1300" dirty="0" smtClean="0">
                <a:solidFill>
                  <a:prstClr val="black"/>
                </a:solidFill>
              </a:rPr>
              <a:t>Mieszkańcu pamiętaj zostaw kopię faktury w składzie węgla. </a:t>
            </a:r>
          </a:p>
        </p:txBody>
      </p:sp>
      <p:graphicFrame>
        <p:nvGraphicFramePr>
          <p:cNvPr id="29" name="Tabe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02965"/>
              </p:ext>
            </p:extLst>
          </p:nvPr>
        </p:nvGraphicFramePr>
        <p:xfrm>
          <a:off x="5120640" y="4506686"/>
          <a:ext cx="1031966" cy="692331"/>
        </p:xfrm>
        <a:graphic>
          <a:graphicData uri="http://schemas.openxmlformats.org/drawingml/2006/table">
            <a:tbl>
              <a:tblPr/>
              <a:tblGrid>
                <a:gridCol w="1031966"/>
              </a:tblGrid>
              <a:tr h="69233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24" name="Tabela 1023"/>
          <p:cNvGraphicFramePr>
            <a:graphicFrameLocks noGrp="1"/>
          </p:cNvGraphicFramePr>
          <p:nvPr/>
        </p:nvGraphicFramePr>
        <p:xfrm>
          <a:off x="313509" y="274320"/>
          <a:ext cx="2194560" cy="1658983"/>
        </p:xfrm>
        <a:graphic>
          <a:graphicData uri="http://schemas.openxmlformats.org/drawingml/2006/table">
            <a:tbl>
              <a:tblPr/>
              <a:tblGrid>
                <a:gridCol w="2194560"/>
              </a:tblGrid>
              <a:tr h="165898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33" name="Strzałka w dół 1032"/>
          <p:cNvSpPr/>
          <p:nvPr/>
        </p:nvSpPr>
        <p:spPr>
          <a:xfrm>
            <a:off x="1264564" y="2012997"/>
            <a:ext cx="440494" cy="337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056" y="5212607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0" name="Strzałka wygięta w górę 1039"/>
          <p:cNvSpPr/>
          <p:nvPr/>
        </p:nvSpPr>
        <p:spPr>
          <a:xfrm>
            <a:off x="2671003" y="1489499"/>
            <a:ext cx="752059" cy="4819822"/>
          </a:xfrm>
          <a:prstGeom prst="bentUpArrow">
            <a:avLst>
              <a:gd name="adj1" fmla="val 25000"/>
              <a:gd name="adj2" fmla="val 2170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586" y="1480405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07" y="4380752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trzałka wygięta w górę 7"/>
          <p:cNvSpPr/>
          <p:nvPr/>
        </p:nvSpPr>
        <p:spPr>
          <a:xfrm>
            <a:off x="6095596" y="6106603"/>
            <a:ext cx="1779659" cy="40867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57051" y="2420983"/>
          <a:ext cx="2325189" cy="2690948"/>
        </p:xfrm>
        <a:graphic>
          <a:graphicData uri="http://schemas.openxmlformats.org/drawingml/2006/table">
            <a:tbl>
              <a:tblPr/>
              <a:tblGrid>
                <a:gridCol w="2325189"/>
              </a:tblGrid>
              <a:tr h="26909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30926" y="5634446"/>
          <a:ext cx="2307771" cy="975360"/>
        </p:xfrm>
        <a:graphic>
          <a:graphicData uri="http://schemas.openxmlformats.org/drawingml/2006/table">
            <a:tbl>
              <a:tblPr/>
              <a:tblGrid>
                <a:gridCol w="2307771"/>
              </a:tblGrid>
              <a:tr h="97536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830286" y="104503"/>
          <a:ext cx="2917371" cy="1375954"/>
        </p:xfrm>
        <a:graphic>
          <a:graphicData uri="http://schemas.openxmlformats.org/drawingml/2006/table">
            <a:tbl>
              <a:tblPr/>
              <a:tblGrid>
                <a:gridCol w="2917371"/>
              </a:tblGrid>
              <a:tr h="137595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3753394" y="4754880"/>
          <a:ext cx="2316480" cy="1907177"/>
        </p:xfrm>
        <a:graphic>
          <a:graphicData uri="http://schemas.openxmlformats.org/drawingml/2006/table">
            <a:tbl>
              <a:tblPr/>
              <a:tblGrid>
                <a:gridCol w="2316480"/>
              </a:tblGrid>
              <a:tr h="190717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753394" y="1715589"/>
          <a:ext cx="2272937" cy="2673531"/>
        </p:xfrm>
        <a:graphic>
          <a:graphicData uri="http://schemas.openxmlformats.org/drawingml/2006/table">
            <a:tbl>
              <a:tblPr/>
              <a:tblGrid>
                <a:gridCol w="2272937"/>
              </a:tblGrid>
              <a:tr h="267353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514011" y="618309"/>
          <a:ext cx="2333898" cy="5442857"/>
        </p:xfrm>
        <a:graphic>
          <a:graphicData uri="http://schemas.openxmlformats.org/drawingml/2006/table">
            <a:tbl>
              <a:tblPr/>
              <a:tblGrid>
                <a:gridCol w="2333898"/>
              </a:tblGrid>
              <a:tr h="544285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7066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172</Words>
  <Application>Microsoft Office PowerPoint</Application>
  <PresentationFormat>Pokaz na ekranie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Kolejny krok to dokonaj zapłaty za węgiel przelewem na konto Urzędu Miasta Piotrkowa Trybunalskiego lub dokonaj wpłaty w kasie Urzędu Miasta  przy Pasażu Karola Rudowskiego 10 lub ul. Szkolna 28</dc:title>
  <dc:creator>Basiulek</dc:creator>
  <cp:lastModifiedBy>Budkowska Paulina</cp:lastModifiedBy>
  <cp:revision>19</cp:revision>
  <cp:lastPrinted>2022-12-08T09:13:58Z</cp:lastPrinted>
  <dcterms:created xsi:type="dcterms:W3CDTF">2022-11-07T20:00:53Z</dcterms:created>
  <dcterms:modified xsi:type="dcterms:W3CDTF">2022-12-08T11:02:46Z</dcterms:modified>
</cp:coreProperties>
</file>