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2022-11-09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2022-11-09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2022-11-09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2022-11-09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2022-11-09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2022-11-09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2022-11-09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2022-11-09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2022-11-09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2022-11-09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2022-11-09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2022-11-09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5192" y="3933056"/>
            <a:ext cx="7772400" cy="1470025"/>
          </a:xfrm>
        </p:spPr>
        <p:txBody>
          <a:bodyPr>
            <a:normAutofit/>
          </a:bodyPr>
          <a:lstStyle/>
          <a:p>
            <a:br>
              <a:rPr lang="pl-PL" sz="1400" dirty="0"/>
            </a:br>
            <a:br>
              <a:rPr lang="pl-PL" sz="1400" dirty="0"/>
            </a:br>
            <a:endParaRPr lang="pl-PL" sz="1400" dirty="0"/>
          </a:p>
        </p:txBody>
      </p:sp>
      <p:sp>
        <p:nvSpPr>
          <p:cNvPr id="4" name="Prostokąt 3"/>
          <p:cNvSpPr/>
          <p:nvPr/>
        </p:nvSpPr>
        <p:spPr>
          <a:xfrm>
            <a:off x="367978" y="307662"/>
            <a:ext cx="208823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pl-PL" sz="1400" b="1" dirty="0">
                <a:solidFill>
                  <a:prstClr val="black"/>
                </a:solidFill>
                <a:ea typeface="+mj-ea"/>
                <a:cs typeface="+mj-cs"/>
              </a:rPr>
              <a:t>KROK 1</a:t>
            </a:r>
          </a:p>
          <a:p>
            <a:pPr lvl="0" algn="ctr">
              <a:spcBef>
                <a:spcPct val="0"/>
              </a:spcBef>
            </a:pPr>
            <a:r>
              <a:rPr lang="pl-PL" sz="1400" b="1" dirty="0">
                <a:solidFill>
                  <a:prstClr val="black"/>
                </a:solidFill>
                <a:ea typeface="+mj-ea"/>
                <a:cs typeface="+mj-cs"/>
              </a:rPr>
              <a:t>Mieszkańcu pamiętaj możesz złożyć tylko jeden wniosek na zakup węgla na preferencyjnych warunkach dla gospodarstwa domowego</a:t>
            </a:r>
          </a:p>
        </p:txBody>
      </p:sp>
      <p:sp>
        <p:nvSpPr>
          <p:cNvPr id="6" name="Prostokąt 5"/>
          <p:cNvSpPr/>
          <p:nvPr/>
        </p:nvSpPr>
        <p:spPr>
          <a:xfrm>
            <a:off x="367978" y="2404034"/>
            <a:ext cx="228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KROK 2</a:t>
            </a:r>
          </a:p>
          <a:p>
            <a:pPr lvl="0" algn="ctr">
              <a:spcBef>
                <a:spcPct val="0"/>
              </a:spcBef>
            </a:pPr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Złóż w dwóch egzemplarzach wersji papierowej wniosek o preferencyjny zakup  węgla  do Miejskiego Ośrodka Pomocy Rodzinie ul. Sienkiewicza 16A w Piotrkowie Trybunalskim</a:t>
            </a:r>
          </a:p>
          <a:p>
            <a:pPr lvl="0" algn="ctr">
              <a:spcBef>
                <a:spcPct val="0"/>
              </a:spcBef>
            </a:pPr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lub</a:t>
            </a:r>
          </a:p>
          <a:p>
            <a:pPr lvl="0" algn="ctr">
              <a:spcBef>
                <a:spcPct val="0"/>
              </a:spcBef>
            </a:pPr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elektronicznie  przez EPUAP</a:t>
            </a:r>
          </a:p>
          <a:p>
            <a:pPr lvl="0" algn="ctr">
              <a:spcBef>
                <a:spcPct val="0"/>
              </a:spcBef>
            </a:pPr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nie zapomnij podpisać go profilem zaufanym </a:t>
            </a:r>
          </a:p>
        </p:txBody>
      </p:sp>
      <p:sp>
        <p:nvSpPr>
          <p:cNvPr id="9" name="Prostokąt 8"/>
          <p:cNvSpPr/>
          <p:nvPr/>
        </p:nvSpPr>
        <p:spPr>
          <a:xfrm>
            <a:off x="351438" y="5652489"/>
            <a:ext cx="228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KROK 3</a:t>
            </a:r>
          </a:p>
          <a:p>
            <a:pPr lvl="0" algn="ctr">
              <a:spcBef>
                <a:spcPct val="0"/>
              </a:spcBef>
            </a:pPr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Miejski Ośrodek Pomocy Rodzinie dokona weryfikacji  twojego wniosku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2843808" y="95410"/>
            <a:ext cx="28803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KROK 4</a:t>
            </a:r>
          </a:p>
          <a:p>
            <a:pPr lvl="0" algn="ctr">
              <a:spcBef>
                <a:spcPct val="0"/>
              </a:spcBef>
            </a:pPr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Po weryfikacji otrzymasz jeden egzemplarz twojego wniosku wraz </a:t>
            </a:r>
            <a:b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z potwierdzeniem  iż jesteś uprawniony do zakupu węgla na preferencyjnych warunkach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3732977" y="1706941"/>
            <a:ext cx="228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KROK 5</a:t>
            </a:r>
          </a:p>
          <a:p>
            <a:pPr algn="ctr"/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Dokonaj zapłaty za węgiel  </a:t>
            </a:r>
            <a:r>
              <a:rPr lang="pl-PL" sz="1400" b="1" dirty="0">
                <a:solidFill>
                  <a:prstClr val="black"/>
                </a:solidFill>
                <a:ea typeface="+mj-ea"/>
                <a:cs typeface="+mj-cs"/>
              </a:rPr>
              <a:t>2000,00 zł/tonę </a:t>
            </a:r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przelewem na konto Urzędu Miasta Piotrkowa Trybunalskiego </a:t>
            </a:r>
          </a:p>
          <a:p>
            <a:pPr algn="ctr"/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 nr </a:t>
            </a:r>
            <a:r>
              <a:rPr lang="pl-PL" sz="1400" b="1" dirty="0">
                <a:solidFill>
                  <a:prstClr val="black"/>
                </a:solidFill>
                <a:ea typeface="+mj-ea"/>
                <a:cs typeface="+mj-cs"/>
              </a:rPr>
              <a:t>89 1560 0013 2322 6887 8000 0167</a:t>
            </a:r>
            <a:br>
              <a:rPr lang="pl-PL" sz="14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lub dokonaj wpłaty gotówką lub kartą w kasie Urzędu Miasta  przy Pasażu Karola Rudowskiego 10 </a:t>
            </a:r>
          </a:p>
          <a:p>
            <a:pPr algn="ctr"/>
            <a:r>
              <a:rPr lang="pl-PL" sz="1400" dirty="0">
                <a:solidFill>
                  <a:prstClr val="black"/>
                </a:solidFill>
                <a:ea typeface="+mj-ea"/>
                <a:cs typeface="+mj-cs"/>
              </a:rPr>
              <a:t>lub ul. Szkolna 28</a:t>
            </a:r>
            <a:endParaRPr lang="pl-PL" dirty="0"/>
          </a:p>
        </p:txBody>
      </p:sp>
      <p:sp>
        <p:nvSpPr>
          <p:cNvPr id="17" name="Prostokąt 16"/>
          <p:cNvSpPr/>
          <p:nvPr/>
        </p:nvSpPr>
        <p:spPr>
          <a:xfrm>
            <a:off x="3761699" y="4772886"/>
            <a:ext cx="2286000" cy="185897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pl-PL" sz="1400" dirty="0">
                <a:solidFill>
                  <a:prstClr val="black"/>
                </a:solidFill>
              </a:rPr>
              <a:t>KROK 6</a:t>
            </a:r>
          </a:p>
          <a:p>
            <a:pPr lvl="0" algn="ctr">
              <a:spcBef>
                <a:spcPct val="20000"/>
              </a:spcBef>
            </a:pPr>
            <a:r>
              <a:rPr lang="pl-PL" sz="1200" dirty="0">
                <a:solidFill>
                  <a:prstClr val="black"/>
                </a:solidFill>
              </a:rPr>
              <a:t>Za dokonaną wpłatę otrzymasz fakturę w  dwóch egzemplarzach. Oryginał dla Ciebie kopia dla składu węgla. </a:t>
            </a:r>
          </a:p>
          <a:p>
            <a:pPr lvl="0" algn="ctr">
              <a:spcBef>
                <a:spcPct val="20000"/>
              </a:spcBef>
            </a:pPr>
            <a:r>
              <a:rPr lang="pl-PL" sz="1200" dirty="0">
                <a:solidFill>
                  <a:prstClr val="black"/>
                </a:solidFill>
              </a:rPr>
              <a:t>Mieszkańcu pamiętaj aby otrzymać fakturę musisz okazać się wnioskiem z pozytywną weryfikacją z MOPR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6508293" y="977025"/>
            <a:ext cx="2286000" cy="409958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pl-PL" sz="1400" dirty="0">
                <a:solidFill>
                  <a:prstClr val="black"/>
                </a:solidFill>
              </a:rPr>
              <a:t>KROK 7</a:t>
            </a:r>
          </a:p>
          <a:p>
            <a:pPr lvl="0" algn="ctr">
              <a:spcBef>
                <a:spcPct val="20000"/>
              </a:spcBef>
            </a:pPr>
            <a:r>
              <a:rPr lang="pl-PL" sz="1400" dirty="0">
                <a:solidFill>
                  <a:prstClr val="black"/>
                </a:solidFill>
              </a:rPr>
              <a:t>Wykonaj telefon do jednego z wyznaczonych składów węgla i umów się na jego odbiór.</a:t>
            </a:r>
          </a:p>
          <a:p>
            <a:pPr lvl="0" algn="ctr">
              <a:spcBef>
                <a:spcPct val="20000"/>
              </a:spcBef>
            </a:pPr>
            <a:r>
              <a:rPr lang="pl-PL" sz="1400" dirty="0">
                <a:solidFill>
                  <a:prstClr val="black"/>
                </a:solidFill>
              </a:rPr>
              <a:t>Z otrzymaną fakturą i wnioskiem z poświadczeniem iż jesteś uprawniony do zakupu węgla udaj się do wyznaczonego składu węgla. Tam  po okazaniu ww. dokumentów oraz dowodu osobistego będziesz mógł odebrać węgiel.</a:t>
            </a:r>
          </a:p>
          <a:p>
            <a:pPr lvl="0" algn="ctr">
              <a:spcBef>
                <a:spcPct val="20000"/>
              </a:spcBef>
            </a:pPr>
            <a:r>
              <a:rPr lang="pl-PL" sz="1400" dirty="0">
                <a:solidFill>
                  <a:prstClr val="black"/>
                </a:solidFill>
              </a:rPr>
              <a:t>Mieszkańcu pamiętaj zostaw kopię faktury w składzie węgla. </a:t>
            </a:r>
          </a:p>
        </p:txBody>
      </p:sp>
      <p:graphicFrame>
        <p:nvGraphicFramePr>
          <p:cNvPr id="29" name="Tabel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902965"/>
              </p:ext>
            </p:extLst>
          </p:nvPr>
        </p:nvGraphicFramePr>
        <p:xfrm>
          <a:off x="5120640" y="4506686"/>
          <a:ext cx="1031966" cy="692331"/>
        </p:xfrm>
        <a:graphic>
          <a:graphicData uri="http://schemas.openxmlformats.org/drawingml/2006/table">
            <a:tbl>
              <a:tblPr/>
              <a:tblGrid>
                <a:gridCol w="1031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2331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24" name="Tabela 1023"/>
          <p:cNvGraphicFramePr>
            <a:graphicFrameLocks noGrp="1"/>
          </p:cNvGraphicFramePr>
          <p:nvPr/>
        </p:nvGraphicFramePr>
        <p:xfrm>
          <a:off x="313509" y="274320"/>
          <a:ext cx="2194560" cy="1658983"/>
        </p:xfrm>
        <a:graphic>
          <a:graphicData uri="http://schemas.openxmlformats.org/drawingml/2006/table">
            <a:tbl>
              <a:tblPr/>
              <a:tblGrid>
                <a:gridCol w="219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8983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33" name="Strzałka w dół 1032"/>
          <p:cNvSpPr/>
          <p:nvPr/>
        </p:nvSpPr>
        <p:spPr>
          <a:xfrm>
            <a:off x="1264564" y="2012997"/>
            <a:ext cx="440494" cy="3375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3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056" y="5212607"/>
            <a:ext cx="5127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40" name="Strzałka wygięta w górę 1039"/>
          <p:cNvSpPr/>
          <p:nvPr/>
        </p:nvSpPr>
        <p:spPr>
          <a:xfrm>
            <a:off x="2671003" y="1489499"/>
            <a:ext cx="752059" cy="4819822"/>
          </a:xfrm>
          <a:prstGeom prst="bentUpArrow">
            <a:avLst>
              <a:gd name="adj1" fmla="val 25000"/>
              <a:gd name="adj2" fmla="val 21702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42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586" y="1480405"/>
            <a:ext cx="5127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907" y="4380752"/>
            <a:ext cx="5127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trzałka wygięta w górę 7"/>
          <p:cNvSpPr/>
          <p:nvPr/>
        </p:nvSpPr>
        <p:spPr>
          <a:xfrm>
            <a:off x="6104709" y="5081690"/>
            <a:ext cx="1779659" cy="97947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357051" y="2420983"/>
          <a:ext cx="2325189" cy="2690948"/>
        </p:xfrm>
        <a:graphic>
          <a:graphicData uri="http://schemas.openxmlformats.org/drawingml/2006/table">
            <a:tbl>
              <a:tblPr/>
              <a:tblGrid>
                <a:gridCol w="2325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90948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330926" y="5634446"/>
          <a:ext cx="2307771" cy="975360"/>
        </p:xfrm>
        <a:graphic>
          <a:graphicData uri="http://schemas.openxmlformats.org/drawingml/2006/table">
            <a:tbl>
              <a:tblPr/>
              <a:tblGrid>
                <a:gridCol w="23077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7536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2830286" y="104503"/>
          <a:ext cx="2917371" cy="1375954"/>
        </p:xfrm>
        <a:graphic>
          <a:graphicData uri="http://schemas.openxmlformats.org/drawingml/2006/table">
            <a:tbl>
              <a:tblPr/>
              <a:tblGrid>
                <a:gridCol w="2917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75954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ela 19"/>
          <p:cNvGraphicFramePr>
            <a:graphicFrameLocks noGrp="1"/>
          </p:cNvGraphicFramePr>
          <p:nvPr/>
        </p:nvGraphicFramePr>
        <p:xfrm>
          <a:off x="3727269" y="1715589"/>
          <a:ext cx="2342605" cy="2647405"/>
        </p:xfrm>
        <a:graphic>
          <a:graphicData uri="http://schemas.openxmlformats.org/drawingml/2006/table">
            <a:tbl>
              <a:tblPr/>
              <a:tblGrid>
                <a:gridCol w="2342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47405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Tabela 23"/>
          <p:cNvGraphicFramePr>
            <a:graphicFrameLocks noGrp="1"/>
          </p:cNvGraphicFramePr>
          <p:nvPr/>
        </p:nvGraphicFramePr>
        <p:xfrm>
          <a:off x="3753394" y="4754880"/>
          <a:ext cx="2316480" cy="1907177"/>
        </p:xfrm>
        <a:graphic>
          <a:graphicData uri="http://schemas.openxmlformats.org/drawingml/2006/table">
            <a:tbl>
              <a:tblPr/>
              <a:tblGrid>
                <a:gridCol w="2316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7177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ela 24"/>
          <p:cNvGraphicFramePr>
            <a:graphicFrameLocks noGrp="1"/>
          </p:cNvGraphicFramePr>
          <p:nvPr/>
        </p:nvGraphicFramePr>
        <p:xfrm>
          <a:off x="6496594" y="975360"/>
          <a:ext cx="2316480" cy="4101737"/>
        </p:xfrm>
        <a:graphic>
          <a:graphicData uri="http://schemas.openxmlformats.org/drawingml/2006/table">
            <a:tbl>
              <a:tblPr/>
              <a:tblGrid>
                <a:gridCol w="2316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01737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870665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227</Words>
  <Application>Microsoft Office PowerPoint</Application>
  <PresentationFormat>Pokaz na ekranie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Calibri</vt:lpstr>
      <vt:lpstr>Motyw pakietu Office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Kolejny krok to dokonaj zapłaty za węgiel przelewem na konto Urzędu Miasta Piotrkowa Trybunalskiego lub dokonaj wpłaty w kasie Urzędu Miasta  przy Pasażu Karola Rudowskiego 10 lub ul. Szkolna 28</dc:title>
  <dc:creator>Basiulek</dc:creator>
  <cp:lastModifiedBy>Jarzębska Monika</cp:lastModifiedBy>
  <cp:revision>14</cp:revision>
  <dcterms:created xsi:type="dcterms:W3CDTF">2022-11-07T20:00:53Z</dcterms:created>
  <dcterms:modified xsi:type="dcterms:W3CDTF">2022-11-09T09:29:20Z</dcterms:modified>
</cp:coreProperties>
</file>